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3"/>
    <p:sldId id="320" r:id="rId4"/>
    <p:sldId id="321" r:id="rId5"/>
    <p:sldId id="323" r:id="rId6"/>
    <p:sldId id="290" r:id="rId7"/>
    <p:sldId id="302" r:id="rId8"/>
    <p:sldId id="303" r:id="rId10"/>
    <p:sldId id="304" r:id="rId11"/>
    <p:sldId id="305" r:id="rId12"/>
    <p:sldId id="308" r:id="rId13"/>
    <p:sldId id="306" r:id="rId14"/>
    <p:sldId id="307" r:id="rId15"/>
    <p:sldId id="309" r:id="rId16"/>
    <p:sldId id="310" r:id="rId17"/>
    <p:sldId id="301" r:id="rId18"/>
    <p:sldId id="270" r:id="rId19"/>
    <p:sldId id="298" r:id="rId20"/>
    <p:sldId id="293" r:id="rId21"/>
    <p:sldId id="322" r:id="rId22"/>
    <p:sldId id="324" r:id="rId23"/>
    <p:sldId id="325" r:id="rId24"/>
    <p:sldId id="312" r:id="rId25"/>
    <p:sldId id="344" r:id="rId26"/>
    <p:sldId id="29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ngfeng Li" initials="QL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287ED3"/>
    <a:srgbClr val="0EA612"/>
    <a:srgbClr val="FFF2CC"/>
    <a:srgbClr val="A9D18E"/>
    <a:srgbClr val="197EC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3" autoAdjust="0"/>
    <p:restoredTop sz="84865" autoAdjust="0"/>
  </p:normalViewPr>
  <p:slideViewPr>
    <p:cSldViewPr snapToGrid="0">
      <p:cViewPr>
        <p:scale>
          <a:sx n="67" d="100"/>
          <a:sy n="67" d="100"/>
        </p:scale>
        <p:origin x="-1500" y="-30"/>
      </p:cViewPr>
      <p:guideLst>
        <p:guide orient="horz" pos="2162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954CF-BBB8-4F73-84D6-E6C7A732AE15}" type="datetimeFigureOut">
              <a:rPr lang="en-US" altLang="en-US" smtClean="0"/>
            </a:fld>
            <a:endParaRPr lang="en-US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 smtClean="0"/>
              <a:t>单击此处编辑母版文本样式</a:t>
            </a:r>
            <a:endParaRPr lang="en-US" altLang="en-US" smtClean="0"/>
          </a:p>
          <a:p>
            <a:pPr lvl="1"/>
            <a:r>
              <a:rPr lang="en-US" altLang="en-US" smtClean="0"/>
              <a:t>第二级</a:t>
            </a:r>
            <a:endParaRPr lang="en-US" altLang="en-US" smtClean="0"/>
          </a:p>
          <a:p>
            <a:pPr lvl="2"/>
            <a:r>
              <a:rPr lang="en-US" altLang="en-US" smtClean="0"/>
              <a:t>第三级</a:t>
            </a:r>
            <a:endParaRPr lang="en-US" altLang="en-US" smtClean="0"/>
          </a:p>
          <a:p>
            <a:pPr lvl="3"/>
            <a:r>
              <a:rPr lang="en-US" altLang="en-US" smtClean="0"/>
              <a:t>第四级</a:t>
            </a:r>
            <a:endParaRPr lang="en-US" altLang="en-US" smtClean="0"/>
          </a:p>
          <a:p>
            <a:pPr lvl="4"/>
            <a:r>
              <a:rPr lang="en-US" altLang="en-US" smtClean="0"/>
              <a:t>第五级</a:t>
            </a:r>
            <a:endParaRPr lang="en-U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左侧的图是存在一定问题，但基本能说明问题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高斯约旦消元法，重点在于找出优先照顾的区域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E7AD8-14C0-4950-8F6D-30AE39BAC82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297" name="图片 8"/>
          <p:cNvPicPr>
            <a:picLocks noChangeAspect="1"/>
          </p:cNvPicPr>
          <p:nvPr/>
        </p:nvPicPr>
        <p:blipFill>
          <a:blip r:embed="rId2"/>
          <a:srcRect l="-2" r="-433" b="8972"/>
          <a:stretch>
            <a:fillRect/>
          </a:stretch>
        </p:blipFill>
        <p:spPr>
          <a:xfrm>
            <a:off x="0" y="0"/>
            <a:ext cx="9183688" cy="69040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椭圆 9"/>
          <p:cNvSpPr/>
          <p:nvPr/>
        </p:nvSpPr>
        <p:spPr>
          <a:xfrm>
            <a:off x="1952039" y="999549"/>
            <a:ext cx="5502861" cy="5173901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2" name="KSO_BT1"/>
          <p:cNvSpPr>
            <a:spLocks noGrp="1"/>
          </p:cNvSpPr>
          <p:nvPr>
            <p:ph type="ctrTitle"/>
          </p:nvPr>
        </p:nvSpPr>
        <p:spPr>
          <a:xfrm>
            <a:off x="2489200" y="2486025"/>
            <a:ext cx="4457700" cy="14192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lvl="0" algn="ctr">
              <a:defRPr kern="1200">
                <a:solidFill>
                  <a:srgbClr val="1C1C1C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DD6C-B849-4788-9E8B-BB62B40D8BDB}" type="datetimeFigureOut">
              <a:rPr lang="en-US" altLang="en-US" smtClean="0"/>
            </a:fld>
            <a:endParaRPr lang="en-US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endParaRPr lang="en-US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1760E-C466-40ED-AAED-BA54BF39944D}" type="slidenum">
              <a:rPr lang="en-US" altLang="en-US" smtClean="0"/>
            </a:fld>
            <a:endParaRPr lang="en-US" altLang="en-US"/>
          </a:p>
        </p:txBody>
      </p:sp>
      <p:sp>
        <p:nvSpPr>
          <p:cNvPr id="12296" name="KSO_BC1"/>
          <p:cNvSpPr>
            <a:spLocks noGrp="1"/>
          </p:cNvSpPr>
          <p:nvPr>
            <p:ph type="subTitle" idx="1"/>
          </p:nvPr>
        </p:nvSpPr>
        <p:spPr>
          <a:xfrm>
            <a:off x="2489200" y="3975100"/>
            <a:ext cx="4470400" cy="5334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ctr">
              <a:buNone/>
              <a:defRPr kern="1200">
                <a:solidFill>
                  <a:srgbClr val="6D6D6D"/>
                </a:solidFill>
              </a:defRPr>
            </a:lvl1pPr>
            <a:lvl2pPr marL="0" lvl="1" indent="0" algn="ctr">
              <a:buNone/>
              <a:defRPr kern="1200">
                <a:solidFill>
                  <a:srgbClr val="6D6D6D"/>
                </a:solidFill>
              </a:defRPr>
            </a:lvl2pPr>
            <a:lvl3pPr marL="514350" lvl="2" indent="-514350" algn="ctr">
              <a:buNone/>
              <a:defRPr kern="1200">
                <a:solidFill>
                  <a:srgbClr val="6D6D6D"/>
                </a:solidFill>
              </a:defRPr>
            </a:lvl3pPr>
            <a:lvl4pPr marL="771525" lvl="3" indent="-771525" algn="ctr">
              <a:buNone/>
              <a:defRPr kern="1200">
                <a:solidFill>
                  <a:srgbClr val="6D6D6D"/>
                </a:solidFill>
              </a:defRPr>
            </a:lvl4pPr>
            <a:lvl5pPr marL="1028700" lvl="4" indent="-1028700" algn="ctr">
              <a:buNone/>
              <a:defRPr kern="1200">
                <a:solidFill>
                  <a:srgbClr val="6D6D6D"/>
                </a:solidFill>
              </a:defRPr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951DD6C-B849-4788-9E8B-BB62B40D8BDB}" type="datetimeFigureOut">
              <a:rPr lang="en-US" altLang="en-US" smtClean="0"/>
            </a:fld>
            <a:endParaRPr lang="en-U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91760E-C466-40ED-AAED-BA54BF39944D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1395567" y="2225341"/>
            <a:ext cx="5995988" cy="1235075"/>
          </a:xfrm>
        </p:spPr>
        <p:txBody>
          <a:bodyPr anchor="b">
            <a:normAutofit/>
          </a:bodyPr>
          <a:lstStyle>
            <a:lvl1pPr algn="ctr">
              <a:defRPr sz="30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1395568" y="3591485"/>
            <a:ext cx="5995987" cy="468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algn="ctr"/>
            <a:endParaRPr lang="en-US" altLang="zh-CN" sz="1200" dirty="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1244603"/>
            <a:ext cx="381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1" y="1244603"/>
            <a:ext cx="3820587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951DD6C-B849-4788-9E8B-BB62B40D8BDB}" type="datetimeFigureOut">
              <a:rPr lang="en-US" altLang="en-US" smtClean="0"/>
            </a:fld>
            <a:endParaRPr lang="en-U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91760E-C466-40ED-AAED-BA54BF39944D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7" y="13763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01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7" y="22002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7" y="13763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01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7" y="22002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951DD6C-B849-4788-9E8B-BB62B40D8BDB}" type="datetimeFigureOut">
              <a:rPr lang="en-US" altLang="en-US" smtClean="0"/>
            </a:fld>
            <a:endParaRPr lang="en-US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91760E-C466-40ED-AAED-BA54BF39944D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951DD6C-B849-4788-9E8B-BB62B40D8BDB}" type="datetimeFigureOut">
              <a:rPr lang="en-US" altLang="en-US" smtClean="0"/>
            </a:fld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91760E-C466-40ED-AAED-BA54BF39944D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en-US" altLang="en-US" smtClean="0"/>
            </a:fld>
            <a:endParaRPr lang="en-US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pic>
        <p:nvPicPr>
          <p:cNvPr id="1026" name="图片 7"/>
          <p:cNvPicPr>
            <a:picLocks noChangeAspect="1"/>
          </p:cNvPicPr>
          <p:nvPr/>
        </p:nvPicPr>
        <p:blipFill>
          <a:blip r:embed="rId9"/>
          <a:srcRect l="-2" r="-433" b="8972"/>
          <a:stretch>
            <a:fillRect/>
          </a:stretch>
        </p:blipFill>
        <p:spPr>
          <a:xfrm>
            <a:off x="0" y="0"/>
            <a:ext cx="9183688" cy="69040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6"/>
          <p:cNvSpPr/>
          <p:nvPr/>
        </p:nvSpPr>
        <p:spPr>
          <a:xfrm>
            <a:off x="323850" y="407988"/>
            <a:ext cx="8451850" cy="5957888"/>
          </a:xfrm>
          <a:prstGeom prst="rect">
            <a:avLst/>
          </a:prstGeom>
          <a:solidFill>
            <a:srgbClr val="020C18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KSO_BT1"/>
          <p:cNvSpPr>
            <a:spLocks noGrp="1"/>
          </p:cNvSpPr>
          <p:nvPr>
            <p:ph type="title"/>
          </p:nvPr>
        </p:nvSpPr>
        <p:spPr>
          <a:xfrm>
            <a:off x="422275" y="528638"/>
            <a:ext cx="8288338" cy="7000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DD6C-B849-4788-9E8B-BB62B40D8BDB}" type="datetimeFigureOut">
              <a:rPr lang="en-US" altLang="en-US" smtClean="0"/>
            </a:fld>
            <a:endParaRPr lang="en-US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endParaRPr lang="en-US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1760E-C466-40ED-AAED-BA54BF39944D}" type="slidenum">
              <a:rPr lang="en-US" altLang="en-US" smtClean="0"/>
            </a:fld>
            <a:endParaRPr lang="en-US" altLang="en-US"/>
          </a:p>
        </p:txBody>
      </p:sp>
      <p:sp>
        <p:nvSpPr>
          <p:cNvPr id="1032" name="KSO_BC1"/>
          <p:cNvSpPr>
            <a:spLocks noGrp="1"/>
          </p:cNvSpPr>
          <p:nvPr>
            <p:ph type="body" idx="1"/>
          </p:nvPr>
        </p:nvSpPr>
        <p:spPr>
          <a:xfrm>
            <a:off x="419100" y="1365250"/>
            <a:ext cx="8291513" cy="485457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EDEEE8"/>
          </a:solidFill>
          <a:effectLst/>
          <a:latin typeface="+mj-ea"/>
          <a:ea typeface="+mj-ea"/>
          <a:cs typeface="+mj-cs"/>
        </a:defRPr>
      </a:lvl1pPr>
    </p:titleStyle>
    <p:bodyStyle>
      <a:lvl1pPr marL="200660" indent="-200660" algn="just" defTabSz="514350" rtl="0" eaLnBrk="1" latinLnBrk="0" hangingPunct="1">
        <a:lnSpc>
          <a:spcPct val="110000"/>
        </a:lnSpc>
        <a:spcBef>
          <a:spcPts val="1015"/>
        </a:spcBef>
        <a:spcAft>
          <a:spcPts val="0"/>
        </a:spcAft>
        <a:buClr>
          <a:schemeClr val="accent1"/>
        </a:buClr>
        <a:buSzPct val="90000"/>
        <a:buFont typeface="Webdings" pitchFamily="18" charset="2"/>
        <a:buChar char=""/>
        <a:defRPr sz="2000" kern="1200" baseline="0">
          <a:solidFill>
            <a:srgbClr val="CDE0FB"/>
          </a:solidFill>
          <a:latin typeface="+mj-ea"/>
          <a:ea typeface="+mj-ea"/>
          <a:cs typeface="+mn-cs"/>
        </a:defRPr>
      </a:lvl1pPr>
      <a:lvl2pPr marL="200660" indent="-200660" algn="just" defTabSz="514350" rtl="0" eaLnBrk="1" latinLnBrk="0" hangingPunct="1">
        <a:lnSpc>
          <a:spcPct val="150000"/>
        </a:lnSpc>
        <a:spcBef>
          <a:spcPts val="0"/>
        </a:spcBef>
        <a:spcAft>
          <a:spcPts val="34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1800" kern="1200" baseline="0">
          <a:solidFill>
            <a:schemeClr val="bg1"/>
          </a:solidFill>
          <a:latin typeface="+mn-ea"/>
          <a:ea typeface="+mn-ea"/>
          <a:cs typeface="+mn-cs"/>
        </a:defRPr>
      </a:lvl2pPr>
      <a:lvl3pPr marL="643255" indent="-128905" algn="l" defTabSz="514350" rtl="0" eaLnBrk="1" latinLnBrk="0" hangingPunct="1">
        <a:lnSpc>
          <a:spcPct val="90000"/>
        </a:lnSpc>
        <a:spcBef>
          <a:spcPts val="28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430" indent="-128905" algn="l" defTabSz="514350" rtl="0" eaLnBrk="1" latinLnBrk="0" hangingPunct="1">
        <a:lnSpc>
          <a:spcPct val="90000"/>
        </a:lnSpc>
        <a:spcBef>
          <a:spcPts val="280"/>
        </a:spcBef>
        <a:buFont typeface="Arial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indent="-128905" algn="l" defTabSz="514350" rtl="0" eaLnBrk="1" latinLnBrk="0" hangingPunct="1">
        <a:lnSpc>
          <a:spcPct val="90000"/>
        </a:lnSpc>
        <a:spcBef>
          <a:spcPts val="280"/>
        </a:spcBef>
        <a:buFont typeface="Arial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905" algn="l" defTabSz="514350" rtl="0" eaLnBrk="1" latinLnBrk="0" hangingPunct="1">
        <a:lnSpc>
          <a:spcPct val="90000"/>
        </a:lnSpc>
        <a:spcBef>
          <a:spcPts val="280"/>
        </a:spcBef>
        <a:buFont typeface="Arial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905" algn="l" defTabSz="514350" rtl="0" eaLnBrk="1" latinLnBrk="0" hangingPunct="1">
        <a:lnSpc>
          <a:spcPct val="90000"/>
        </a:lnSpc>
        <a:spcBef>
          <a:spcPts val="280"/>
        </a:spcBef>
        <a:buFont typeface="Arial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905" algn="l" defTabSz="514350" rtl="0" eaLnBrk="1" latinLnBrk="0" hangingPunct="1">
        <a:lnSpc>
          <a:spcPct val="90000"/>
        </a:lnSpc>
        <a:spcBef>
          <a:spcPts val="280"/>
        </a:spcBef>
        <a:buFont typeface="Arial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905" algn="l" defTabSz="514350" rtl="0" eaLnBrk="1" latinLnBrk="0" hangingPunct="1">
        <a:lnSpc>
          <a:spcPct val="90000"/>
        </a:lnSpc>
        <a:spcBef>
          <a:spcPts val="280"/>
        </a:spcBef>
        <a:buFont typeface="Arial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1" Type="http://schemas.openxmlformats.org/officeDocument/2006/relationships/hyperlink" Target="http://chen-xiao.com/wp-content/uploads/2012/05/qart7.png" TargetMode="Externa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4.png"/><Relationship Id="rId6" Type="http://schemas.openxmlformats.org/officeDocument/2006/relationships/hyperlink" Target="http://chen-xiao.com/wp-content/uploads/2012/05/qart8.png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://chen-xiao.com/wp-content/uploads/2012/05/qart7.png" TargetMode="External"/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hyperlink" Target="http://chen-xiao.com/wp-content/uploads/2012/05/222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hdphoto" Target="../media/hdphoto1.wdp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 flipH="1">
            <a:off x="0" y="2010372"/>
            <a:ext cx="9351440" cy="2676714"/>
            <a:chOff x="1130606" y="1477567"/>
            <a:chExt cx="6157780" cy="2100013"/>
          </a:xfrm>
        </p:grpSpPr>
        <p:sp>
          <p:nvSpPr>
            <p:cNvPr id="21" name="填充层"/>
            <p:cNvSpPr/>
            <p:nvPr/>
          </p:nvSpPr>
          <p:spPr bwMode="auto">
            <a:xfrm>
              <a:off x="2123727" y="1664534"/>
              <a:ext cx="4356000" cy="1268413"/>
            </a:xfrm>
            <a:custGeom>
              <a:avLst/>
              <a:gdLst>
                <a:gd name="T0" fmla="*/ 60 w 2600"/>
                <a:gd name="T1" fmla="*/ 737 h 748"/>
                <a:gd name="T2" fmla="*/ 0 w 2600"/>
                <a:gd name="T3" fmla="*/ 113 h 748"/>
                <a:gd name="T4" fmla="*/ 96 w 2600"/>
                <a:gd name="T5" fmla="*/ 49 h 748"/>
                <a:gd name="T6" fmla="*/ 204 w 2600"/>
                <a:gd name="T7" fmla="*/ 49 h 748"/>
                <a:gd name="T8" fmla="*/ 284 w 2600"/>
                <a:gd name="T9" fmla="*/ 25 h 748"/>
                <a:gd name="T10" fmla="*/ 276 w 2600"/>
                <a:gd name="T11" fmla="*/ 45 h 748"/>
                <a:gd name="T12" fmla="*/ 280 w 2600"/>
                <a:gd name="T13" fmla="*/ 45 h 748"/>
                <a:gd name="T14" fmla="*/ 588 w 2600"/>
                <a:gd name="T15" fmla="*/ 29 h 748"/>
                <a:gd name="T16" fmla="*/ 848 w 2600"/>
                <a:gd name="T17" fmla="*/ 17 h 748"/>
                <a:gd name="T18" fmla="*/ 1044 w 2600"/>
                <a:gd name="T19" fmla="*/ 33 h 748"/>
                <a:gd name="T20" fmla="*/ 1300 w 2600"/>
                <a:gd name="T21" fmla="*/ 45 h 748"/>
                <a:gd name="T22" fmla="*/ 1512 w 2600"/>
                <a:gd name="T23" fmla="*/ 49 h 748"/>
                <a:gd name="T24" fmla="*/ 1700 w 2600"/>
                <a:gd name="T25" fmla="*/ 77 h 748"/>
                <a:gd name="T26" fmla="*/ 2008 w 2600"/>
                <a:gd name="T27" fmla="*/ 97 h 748"/>
                <a:gd name="T28" fmla="*/ 2104 w 2600"/>
                <a:gd name="T29" fmla="*/ 89 h 748"/>
                <a:gd name="T30" fmla="*/ 2600 w 2600"/>
                <a:gd name="T31" fmla="*/ 149 h 748"/>
                <a:gd name="T32" fmla="*/ 2460 w 2600"/>
                <a:gd name="T33" fmla="*/ 577 h 748"/>
                <a:gd name="T34" fmla="*/ 2352 w 2600"/>
                <a:gd name="T35" fmla="*/ 633 h 748"/>
                <a:gd name="T36" fmla="*/ 2420 w 2600"/>
                <a:gd name="T37" fmla="*/ 645 h 748"/>
                <a:gd name="T38" fmla="*/ 2428 w 2600"/>
                <a:gd name="T39" fmla="*/ 649 h 748"/>
                <a:gd name="T40" fmla="*/ 2412 w 2600"/>
                <a:gd name="T41" fmla="*/ 681 h 748"/>
                <a:gd name="T42" fmla="*/ 2128 w 2600"/>
                <a:gd name="T43" fmla="*/ 669 h 748"/>
                <a:gd name="T44" fmla="*/ 1676 w 2600"/>
                <a:gd name="T45" fmla="*/ 705 h 748"/>
                <a:gd name="T46" fmla="*/ 1704 w 2600"/>
                <a:gd name="T47" fmla="*/ 709 h 748"/>
                <a:gd name="T48" fmla="*/ 1488 w 2600"/>
                <a:gd name="T49" fmla="*/ 685 h 748"/>
                <a:gd name="T50" fmla="*/ 60 w 2600"/>
                <a:gd name="T51" fmla="*/ 73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0" h="748">
                  <a:moveTo>
                    <a:pt x="60" y="737"/>
                  </a:moveTo>
                  <a:cubicBezTo>
                    <a:pt x="40" y="529"/>
                    <a:pt x="20" y="321"/>
                    <a:pt x="0" y="113"/>
                  </a:cubicBezTo>
                  <a:cubicBezTo>
                    <a:pt x="46" y="100"/>
                    <a:pt x="61" y="63"/>
                    <a:pt x="96" y="49"/>
                  </a:cubicBezTo>
                  <a:cubicBezTo>
                    <a:pt x="132" y="49"/>
                    <a:pt x="168" y="49"/>
                    <a:pt x="204" y="49"/>
                  </a:cubicBezTo>
                  <a:cubicBezTo>
                    <a:pt x="231" y="41"/>
                    <a:pt x="257" y="33"/>
                    <a:pt x="284" y="25"/>
                  </a:cubicBezTo>
                  <a:cubicBezTo>
                    <a:pt x="281" y="32"/>
                    <a:pt x="279" y="38"/>
                    <a:pt x="276" y="45"/>
                  </a:cubicBezTo>
                  <a:cubicBezTo>
                    <a:pt x="277" y="45"/>
                    <a:pt x="279" y="45"/>
                    <a:pt x="280" y="45"/>
                  </a:cubicBezTo>
                  <a:cubicBezTo>
                    <a:pt x="347" y="22"/>
                    <a:pt x="480" y="52"/>
                    <a:pt x="588" y="29"/>
                  </a:cubicBezTo>
                  <a:cubicBezTo>
                    <a:pt x="661" y="14"/>
                    <a:pt x="754" y="0"/>
                    <a:pt x="848" y="17"/>
                  </a:cubicBezTo>
                  <a:cubicBezTo>
                    <a:pt x="913" y="22"/>
                    <a:pt x="979" y="28"/>
                    <a:pt x="1044" y="33"/>
                  </a:cubicBezTo>
                  <a:cubicBezTo>
                    <a:pt x="1125" y="22"/>
                    <a:pt x="1225" y="33"/>
                    <a:pt x="1300" y="45"/>
                  </a:cubicBezTo>
                  <a:cubicBezTo>
                    <a:pt x="1371" y="46"/>
                    <a:pt x="1441" y="48"/>
                    <a:pt x="1512" y="49"/>
                  </a:cubicBezTo>
                  <a:cubicBezTo>
                    <a:pt x="1575" y="59"/>
                    <a:pt x="1648" y="68"/>
                    <a:pt x="1700" y="77"/>
                  </a:cubicBezTo>
                  <a:cubicBezTo>
                    <a:pt x="1793" y="93"/>
                    <a:pt x="1908" y="75"/>
                    <a:pt x="2008" y="97"/>
                  </a:cubicBezTo>
                  <a:cubicBezTo>
                    <a:pt x="2040" y="94"/>
                    <a:pt x="2072" y="92"/>
                    <a:pt x="2104" y="89"/>
                  </a:cubicBezTo>
                  <a:cubicBezTo>
                    <a:pt x="2219" y="106"/>
                    <a:pt x="2531" y="78"/>
                    <a:pt x="2600" y="149"/>
                  </a:cubicBezTo>
                  <a:cubicBezTo>
                    <a:pt x="2553" y="292"/>
                    <a:pt x="2507" y="434"/>
                    <a:pt x="2460" y="577"/>
                  </a:cubicBezTo>
                  <a:cubicBezTo>
                    <a:pt x="2424" y="596"/>
                    <a:pt x="2388" y="614"/>
                    <a:pt x="2352" y="633"/>
                  </a:cubicBezTo>
                  <a:cubicBezTo>
                    <a:pt x="2373" y="633"/>
                    <a:pt x="2407" y="635"/>
                    <a:pt x="2420" y="645"/>
                  </a:cubicBezTo>
                  <a:cubicBezTo>
                    <a:pt x="2423" y="646"/>
                    <a:pt x="2425" y="648"/>
                    <a:pt x="2428" y="649"/>
                  </a:cubicBezTo>
                  <a:cubicBezTo>
                    <a:pt x="2410" y="667"/>
                    <a:pt x="2408" y="656"/>
                    <a:pt x="2412" y="681"/>
                  </a:cubicBezTo>
                  <a:cubicBezTo>
                    <a:pt x="2301" y="686"/>
                    <a:pt x="2214" y="713"/>
                    <a:pt x="2128" y="669"/>
                  </a:cubicBezTo>
                  <a:cubicBezTo>
                    <a:pt x="2094" y="741"/>
                    <a:pt x="1768" y="670"/>
                    <a:pt x="1676" y="705"/>
                  </a:cubicBezTo>
                  <a:cubicBezTo>
                    <a:pt x="1685" y="706"/>
                    <a:pt x="1695" y="708"/>
                    <a:pt x="1704" y="709"/>
                  </a:cubicBezTo>
                  <a:cubicBezTo>
                    <a:pt x="1632" y="701"/>
                    <a:pt x="1560" y="693"/>
                    <a:pt x="1488" y="685"/>
                  </a:cubicBezTo>
                  <a:cubicBezTo>
                    <a:pt x="1076" y="748"/>
                    <a:pt x="534" y="736"/>
                    <a:pt x="60" y="737"/>
                  </a:cubicBezTo>
                  <a:close/>
                </a:path>
              </a:pathLst>
            </a:custGeom>
            <a:solidFill>
              <a:srgbClr val="287E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30606" y="1477567"/>
              <a:ext cx="6157780" cy="2100013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/>
        </p:nvSpPr>
        <p:spPr>
          <a:xfrm>
            <a:off x="1343240" y="2712519"/>
            <a:ext cx="6229350" cy="58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可视</a:t>
            </a:r>
            <a:r>
              <a:rPr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二维码生成器</a:t>
            </a:r>
            <a:endParaRPr altLang="en-US" sz="3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0" y="-12872"/>
            <a:ext cx="9144000" cy="1231641"/>
          </a:xfrm>
          <a:prstGeom prst="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3280296" y="189896"/>
            <a:ext cx="2583407" cy="826104"/>
            <a:chOff x="3133925" y="189896"/>
            <a:chExt cx="2583407" cy="826104"/>
          </a:xfrm>
        </p:grpSpPr>
        <p:sp>
          <p:nvSpPr>
            <p:cNvPr id="49" name="椭圆 48"/>
            <p:cNvSpPr/>
            <p:nvPr/>
          </p:nvSpPr>
          <p:spPr>
            <a:xfrm>
              <a:off x="3133925" y="189896"/>
              <a:ext cx="826104" cy="826104"/>
            </a:xfrm>
            <a:prstGeom prst="ellipse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4891228" y="189896"/>
              <a:ext cx="826104" cy="826104"/>
            </a:xfrm>
            <a:prstGeom prst="ellipse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dirty="0"/>
            </a:p>
          </p:txBody>
        </p:sp>
      </p:grpSp>
      <p:sp>
        <p:nvSpPr>
          <p:cNvPr id="48" name="椭圆 47"/>
          <p:cNvSpPr/>
          <p:nvPr/>
        </p:nvSpPr>
        <p:spPr>
          <a:xfrm>
            <a:off x="4012164" y="43112"/>
            <a:ext cx="1119672" cy="1119672"/>
          </a:xfrm>
          <a:prstGeom prst="ellipse">
            <a:avLst/>
          </a:prstGeom>
          <a:solidFill>
            <a:srgbClr val="287E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043376" y="4623145"/>
            <a:ext cx="30572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287ED3"/>
                </a:solidFill>
                <a:latin typeface="隶书" pitchFamily="49" charset="-122"/>
                <a:ea typeface="隶书" pitchFamily="49" charset="-122"/>
              </a:rPr>
              <a:t>黄世</a:t>
            </a:r>
            <a:r>
              <a:rPr lang="zh-CN" altLang="en-US" sz="3200" dirty="0" smtClean="0">
                <a:solidFill>
                  <a:srgbClr val="287ED3"/>
                </a:solidFill>
                <a:latin typeface="隶书" pitchFamily="49" charset="-122"/>
                <a:ea typeface="隶书" pitchFamily="49" charset="-122"/>
              </a:rPr>
              <a:t>伟 樊皓楠</a:t>
            </a:r>
            <a:endParaRPr lang="en-US" altLang="zh-CN" sz="3200" dirty="0" smtClean="0">
              <a:solidFill>
                <a:srgbClr val="287ED3"/>
              </a:solidFill>
              <a:latin typeface="隶书" pitchFamily="49" charset="-122"/>
              <a:ea typeface="隶书" pitchFamily="49" charset="-122"/>
            </a:endParaRPr>
          </a:p>
          <a:p>
            <a:pPr algn="ctr"/>
            <a:r>
              <a:rPr lang="en-US" altLang="zh-CN" sz="3200" dirty="0" smtClean="0">
                <a:solidFill>
                  <a:srgbClr val="287ED3"/>
                </a:solidFill>
                <a:latin typeface="隶书" pitchFamily="49" charset="-122"/>
                <a:ea typeface="隶书" pitchFamily="49" charset="-122"/>
              </a:rPr>
              <a:t>2015</a:t>
            </a:r>
            <a:r>
              <a:rPr lang="zh-CN" altLang="en-US" sz="3200" dirty="0" smtClean="0">
                <a:solidFill>
                  <a:srgbClr val="287ED3"/>
                </a:solidFill>
                <a:latin typeface="隶书" pitchFamily="49" charset="-122"/>
                <a:ea typeface="隶书" pitchFamily="49" charset="-122"/>
              </a:rPr>
              <a:t>年</a:t>
            </a:r>
            <a:r>
              <a:rPr lang="en-US" altLang="zh-CN" sz="3200" dirty="0" smtClean="0">
                <a:solidFill>
                  <a:srgbClr val="287ED3"/>
                </a:solidFill>
                <a:latin typeface="隶书" pitchFamily="49" charset="-122"/>
                <a:ea typeface="隶书" pitchFamily="49" charset="-122"/>
              </a:rPr>
              <a:t>12</a:t>
            </a:r>
            <a:r>
              <a:rPr lang="zh-CN" altLang="en-US" sz="3200" dirty="0" smtClean="0">
                <a:solidFill>
                  <a:srgbClr val="287ED3"/>
                </a:solidFill>
                <a:latin typeface="隶书" pitchFamily="49" charset="-122"/>
                <a:ea typeface="隶书" pitchFamily="49" charset="-122"/>
              </a:rPr>
              <a:t>月</a:t>
            </a:r>
            <a:r>
              <a:rPr lang="en-US" altLang="zh-CN" sz="3200" dirty="0" smtClean="0">
                <a:solidFill>
                  <a:srgbClr val="287ED3"/>
                </a:solidFill>
                <a:latin typeface="隶书" pitchFamily="49" charset="-122"/>
                <a:ea typeface="隶书" pitchFamily="49" charset="-122"/>
              </a:rPr>
              <a:t>22</a:t>
            </a:r>
            <a:r>
              <a:rPr lang="zh-CN" altLang="en-US" sz="3200" dirty="0" smtClean="0">
                <a:solidFill>
                  <a:srgbClr val="287ED3"/>
                </a:solidFill>
                <a:latin typeface="隶书" pitchFamily="49" charset="-122"/>
                <a:ea typeface="隶书" pitchFamily="49" charset="-122"/>
              </a:rPr>
              <a:t>日</a:t>
            </a:r>
            <a:endParaRPr lang="en-US" altLang="zh-CN" sz="3200" dirty="0" smtClean="0">
              <a:solidFill>
                <a:srgbClr val="287ED3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566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3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2100" y="321359"/>
            <a:ext cx="701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里德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所罗门码特性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36648" y="3459480"/>
            <a:ext cx="5977789" cy="30758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51493" y="1330815"/>
            <a:ext cx="6383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里德</a:t>
            </a:r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</a:rPr>
              <a:t>所罗门码是一种可以被异或的编码方法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7411" y="1978922"/>
            <a:ext cx="8206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 smtClean="0"/>
              <a:t>两个里德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所罗门码的异或结果，还是一个里德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索罗门码</a:t>
            </a:r>
            <a:endParaRPr lang="en-US" altLang="zh-CN" sz="2400" dirty="0" smtClean="0"/>
          </a:p>
          <a:p>
            <a:pPr marL="342900" indent="-342900">
              <a:buFontTx/>
              <a:buAutoNum type="arabicPeriod"/>
            </a:pPr>
            <a:r>
              <a:rPr lang="en-US" altLang="zh-CN" sz="2400" dirty="0" smtClean="0"/>
              <a:t>b1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b2</a:t>
            </a:r>
            <a:r>
              <a:rPr lang="zh-CN" altLang="en-US" sz="2400" dirty="0" smtClean="0"/>
              <a:t>的原码分别为</a:t>
            </a:r>
            <a:r>
              <a:rPr lang="en-US" altLang="zh-CN" sz="2400" dirty="0" smtClean="0"/>
              <a:t>m1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m2</a:t>
            </a:r>
            <a:r>
              <a:rPr lang="zh-CN" altLang="en-US" sz="2400" dirty="0" smtClean="0"/>
              <a:t>，则</a:t>
            </a:r>
            <a:r>
              <a:rPr lang="en-US" altLang="zh-CN" sz="2400" dirty="0"/>
              <a:t>b1⊕</a:t>
            </a:r>
            <a:r>
              <a:rPr lang="en-US" altLang="zh-CN" sz="2400" dirty="0" smtClean="0"/>
              <a:t>b2</a:t>
            </a:r>
            <a:r>
              <a:rPr lang="zh-CN" altLang="en-US" sz="2400" dirty="0" smtClean="0"/>
              <a:t>的原码是</a:t>
            </a:r>
            <a:r>
              <a:rPr lang="en-US" altLang="zh-CN" sz="2400" dirty="0" smtClean="0"/>
              <a:t>m1</a:t>
            </a:r>
            <a:r>
              <a:rPr lang="en-US" altLang="zh-CN" sz="2400" dirty="0"/>
              <a:t>⊕m2</a:t>
            </a:r>
            <a:endParaRPr lang="zh-CN" altLang="en-US" sz="2400" dirty="0"/>
          </a:p>
          <a:p>
            <a:pPr marL="342900" indent="-342900">
              <a:buAutoNum type="arabicPeriod"/>
            </a:pPr>
            <a:r>
              <a:rPr lang="zh-CN" altLang="en-US" sz="2400" dirty="0" smtClean="0"/>
              <a:t>二维码原码是可见的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57451" y="3365693"/>
            <a:ext cx="5977789" cy="3075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566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3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2100" y="321359"/>
            <a:ext cx="701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二维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码数据排列分布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6018" y="1912620"/>
            <a:ext cx="3560294" cy="3399693"/>
          </a:xfrm>
          <a:prstGeom prst="rect">
            <a:avLst/>
          </a:prstGeom>
        </p:spPr>
      </p:pic>
      <p:pic>
        <p:nvPicPr>
          <p:cNvPr id="2050" name="Picture 2" descr="http://chen-xiao.com/wp-content/uploads/2012/05/qart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146" y="1912620"/>
            <a:ext cx="33147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566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3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2100" y="321359"/>
            <a:ext cx="701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里德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所罗门码运算举例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64170" y="2690803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964170" y="2768174"/>
          <a:ext cx="6096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82"/>
                <a:gridCol w="554182"/>
                <a:gridCol w="554182"/>
                <a:gridCol w="554182"/>
                <a:gridCol w="554182"/>
                <a:gridCol w="579870"/>
                <a:gridCol w="528494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2460965" y="2316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原码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689005" y="2282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填充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559759" y="22426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校验</a:t>
            </a:r>
          </a:p>
        </p:txBody>
      </p:sp>
      <p:sp>
        <p:nvSpPr>
          <p:cNvPr id="19" name="下箭头 18"/>
          <p:cNvSpPr/>
          <p:nvPr/>
        </p:nvSpPr>
        <p:spPr>
          <a:xfrm flipV="1">
            <a:off x="4812236" y="4036857"/>
            <a:ext cx="279259" cy="28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 rot="16200000">
            <a:off x="6834444" y="3100689"/>
            <a:ext cx="285445" cy="2166011"/>
          </a:xfrm>
          <a:prstGeom prst="leftBrace">
            <a:avLst>
              <a:gd name="adj1" fmla="val 8333"/>
              <a:gd name="adj2" fmla="val 521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78242" y="27681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31993" y="32109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构造基向量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47409" y="35372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最终结果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458172" y="4472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改变的位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559759" y="44866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不可控</a:t>
            </a:r>
          </a:p>
        </p:txBody>
      </p:sp>
      <p:pic>
        <p:nvPicPr>
          <p:cNvPr id="7170" name="Picture 2" descr="http://chen-xiao.com/wp-content/uploads/2012/05/qart7.png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18" y="4411604"/>
            <a:ext cx="2422076" cy="2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/>
          <p:cNvSpPr txBox="1"/>
          <p:nvPr/>
        </p:nvSpPr>
        <p:spPr>
          <a:xfrm>
            <a:off x="3059481" y="536103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A612"/>
                </a:solidFill>
              </a:rPr>
              <a:t>可自由更改区域集中在中心位置</a:t>
            </a:r>
            <a:endParaRPr lang="zh-CN" altLang="en-US" sz="2800" dirty="0">
              <a:solidFill>
                <a:srgbClr val="0EA61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61262" y="1610169"/>
            <a:ext cx="486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EA612"/>
                </a:solidFill>
              </a:rPr>
              <a:t>www.baidu.com#</a:t>
            </a:r>
            <a:r>
              <a:rPr lang="en-US" altLang="zh-CN" sz="28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5465435434</a:t>
            </a:r>
            <a:endParaRPr lang="zh-CN" altLang="en-US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566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3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74552" y="339733"/>
            <a:ext cx="701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高斯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约旦消元技术扩展可控区域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 descr="http://chen-xiao.com/wp-content/uploads/2012/05/222.jpg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696" y="4094033"/>
            <a:ext cx="4817124" cy="246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71637" y="1298389"/>
            <a:ext cx="4716779" cy="2426997"/>
          </a:xfrm>
          <a:prstGeom prst="rect">
            <a:avLst/>
          </a:prstGeom>
        </p:spPr>
      </p:pic>
      <p:pic>
        <p:nvPicPr>
          <p:cNvPr id="27" name="Picture 2" descr="http://chen-xiao.com/wp-content/uploads/2012/05/qart7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52" y="1235379"/>
            <a:ext cx="2422076" cy="2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hen-xiao.com/wp-content/uploads/2012/05/qart8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52" y="4074747"/>
            <a:ext cx="2455476" cy="24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下箭头 4"/>
          <p:cNvSpPr/>
          <p:nvPr/>
        </p:nvSpPr>
        <p:spPr>
          <a:xfrm>
            <a:off x="6137874" y="3760594"/>
            <a:ext cx="504768" cy="31415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下箭头 28"/>
          <p:cNvSpPr/>
          <p:nvPr/>
        </p:nvSpPr>
        <p:spPr>
          <a:xfrm>
            <a:off x="1674552" y="3687889"/>
            <a:ext cx="504768" cy="31415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74869" y="3578416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扩展区域的同时，也给中间区域带来了噪音</a:t>
            </a:r>
            <a:endParaRPr lang="zh-CN" altLang="en-US" sz="32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566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3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74552" y="339733"/>
            <a:ext cx="746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高效二维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码美化方法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00771" y="2248094"/>
            <a:ext cx="7170892" cy="32625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5705" y="16017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高斯约旦方法构造</a:t>
            </a:r>
            <a:endParaRPr lang="en-US" altLang="zh-CN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矩形区域限制</a:t>
            </a:r>
            <a:endParaRPr lang="zh-CN" altLang="en-US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70120" y="4480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椭圆区域控制</a:t>
            </a:r>
            <a:endParaRPr lang="zh-CN" altLang="en-US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16538" y="528699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按照权重对图像融合</a:t>
            </a:r>
            <a:endParaRPr lang="zh-CN" altLang="en-US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8397" y="-133350"/>
            <a:ext cx="8775103" cy="6991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2" name="矩形 1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4400" b="1" dirty="0" smtClean="0">
                  <a:solidFill>
                    <a:srgbClr val="287ED3"/>
                  </a:solidFill>
                </a:rPr>
                <a:t>4</a:t>
              </a:r>
              <a:endParaRPr lang="en-US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预采用技术</a:t>
            </a:r>
            <a:endParaRPr lang="en-US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AutoShape 7"/>
          <p:cNvSpPr>
            <a:spLocks noChangeAspect="1" noChangeArrowheads="1" noTextEdit="1"/>
          </p:cNvSpPr>
          <p:nvPr/>
        </p:nvSpPr>
        <p:spPr bwMode="auto">
          <a:xfrm flipH="1">
            <a:off x="4711874" y="3539790"/>
            <a:ext cx="909637" cy="1244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en-US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7418" y="3092306"/>
            <a:ext cx="1286025" cy="12860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10" y="4599992"/>
            <a:ext cx="1371643" cy="13716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2810" y="4599991"/>
            <a:ext cx="1437249" cy="143724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018695" y="1380331"/>
            <a:ext cx="24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网址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产品信息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防伪信息</a:t>
            </a:r>
            <a:r>
              <a:rPr lang="en-US" altLang="zh-CN" sz="2400" dirty="0" smtClean="0"/>
              <a:t>+</a:t>
            </a:r>
            <a:r>
              <a:rPr lang="zh-CN" altLang="en-US" sz="2400" dirty="0"/>
              <a:t>随机码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2610" y="4520491"/>
            <a:ext cx="1239838" cy="1239838"/>
          </a:xfrm>
          <a:prstGeom prst="rect">
            <a:avLst/>
          </a:prstGeom>
        </p:spPr>
      </p:pic>
      <p:cxnSp>
        <p:nvCxnSpPr>
          <p:cNvPr id="36" name="肘形连接符 35"/>
          <p:cNvCxnSpPr>
            <a:stCxn id="13" idx="3"/>
            <a:endCxn id="51" idx="1"/>
          </p:cNvCxnSpPr>
          <p:nvPr/>
        </p:nvCxnSpPr>
        <p:spPr>
          <a:xfrm flipV="1">
            <a:off x="1683443" y="1979841"/>
            <a:ext cx="1613810" cy="17554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13" idx="2"/>
            <a:endCxn id="27" idx="1"/>
          </p:cNvCxnSpPr>
          <p:nvPr/>
        </p:nvCxnSpPr>
        <p:spPr>
          <a:xfrm rot="16200000" flipH="1">
            <a:off x="1425481" y="3993280"/>
            <a:ext cx="762079" cy="15321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97253" y="1412968"/>
            <a:ext cx="1163194" cy="1133746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496760" y="24332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显著区域提取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1106818" y="47710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图像二</a:t>
            </a:r>
            <a:r>
              <a:rPr lang="zh-CN" altLang="en-US" dirty="0"/>
              <a:t>值</a:t>
            </a:r>
            <a:r>
              <a:rPr lang="zh-CN" altLang="en-US" dirty="0" smtClean="0"/>
              <a:t>化</a:t>
            </a:r>
            <a:endParaRPr lang="zh-CN" altLang="en-US" dirty="0"/>
          </a:p>
        </p:txBody>
      </p:sp>
      <p:cxnSp>
        <p:nvCxnSpPr>
          <p:cNvPr id="61" name="肘形连接符 60"/>
          <p:cNvCxnSpPr>
            <a:stCxn id="23587" idx="1"/>
          </p:cNvCxnSpPr>
          <p:nvPr/>
        </p:nvCxnSpPr>
        <p:spPr>
          <a:xfrm rot="10800000" flipV="1">
            <a:off x="6063216" y="2942917"/>
            <a:ext cx="1174899" cy="16570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51" idx="2"/>
            <a:endCxn id="14" idx="0"/>
          </p:cNvCxnSpPr>
          <p:nvPr/>
        </p:nvCxnSpPr>
        <p:spPr>
          <a:xfrm rot="16200000" flipH="1">
            <a:off x="3884602" y="2540962"/>
            <a:ext cx="2053278" cy="20647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97" name="肘形连接符 4096"/>
          <p:cNvCxnSpPr>
            <a:stCxn id="27" idx="0"/>
          </p:cNvCxnSpPr>
          <p:nvPr/>
        </p:nvCxnSpPr>
        <p:spPr>
          <a:xfrm rot="16200000" flipH="1">
            <a:off x="4449675" y="3263344"/>
            <a:ext cx="79501" cy="2593795"/>
          </a:xfrm>
          <a:prstGeom prst="bentConnector4">
            <a:avLst>
              <a:gd name="adj1" fmla="val -902292"/>
              <a:gd name="adj2" fmla="val 9977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51" name="肘形连接符 4150"/>
          <p:cNvCxnSpPr>
            <a:stCxn id="13" idx="2"/>
            <a:endCxn id="15" idx="2"/>
          </p:cNvCxnSpPr>
          <p:nvPr/>
        </p:nvCxnSpPr>
        <p:spPr>
          <a:xfrm rot="16200000" flipH="1">
            <a:off x="3731479" y="1687283"/>
            <a:ext cx="1658909" cy="7041004"/>
          </a:xfrm>
          <a:prstGeom prst="bentConnector3">
            <a:avLst>
              <a:gd name="adj1" fmla="val 11378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53" name="肘形连接符 4152"/>
          <p:cNvCxnSpPr>
            <a:stCxn id="14" idx="2"/>
            <a:endCxn id="15" idx="2"/>
          </p:cNvCxnSpPr>
          <p:nvPr/>
        </p:nvCxnSpPr>
        <p:spPr>
          <a:xfrm rot="16200000" flipH="1">
            <a:off x="6979731" y="4935535"/>
            <a:ext cx="65605" cy="2137803"/>
          </a:xfrm>
          <a:prstGeom prst="bentConnector3">
            <a:avLst>
              <a:gd name="adj1" fmla="val 44844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85" name="文本框 23584"/>
          <p:cNvSpPr txBox="1"/>
          <p:nvPr/>
        </p:nvSpPr>
        <p:spPr>
          <a:xfrm>
            <a:off x="5786323" y="64316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九宫格方法进行图像融合</a:t>
            </a:r>
            <a:endParaRPr lang="zh-CN" altLang="en-US" dirty="0"/>
          </a:p>
        </p:txBody>
      </p:sp>
      <p:sp>
        <p:nvSpPr>
          <p:cNvPr id="23586" name="文本框 23585"/>
          <p:cNvSpPr txBox="1"/>
          <p:nvPr/>
        </p:nvSpPr>
        <p:spPr>
          <a:xfrm>
            <a:off x="6075455" y="35397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二维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r>
              <a:rPr lang="zh-CN" altLang="en-US" dirty="0" smtClean="0"/>
              <a:t>信息重塑</a:t>
            </a:r>
            <a:endParaRPr lang="zh-CN" altLang="en-US" dirty="0"/>
          </a:p>
        </p:txBody>
      </p:sp>
      <p:pic>
        <p:nvPicPr>
          <p:cNvPr id="23587" name="图片 2358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38114" y="2364183"/>
            <a:ext cx="1157467" cy="1157467"/>
          </a:xfrm>
          <a:prstGeom prst="rect">
            <a:avLst/>
          </a:prstGeom>
        </p:spPr>
      </p:pic>
      <p:cxnSp>
        <p:nvCxnSpPr>
          <p:cNvPr id="23595" name="肘形连接符 23594"/>
          <p:cNvCxnSpPr>
            <a:endCxn id="23587" idx="0"/>
          </p:cNvCxnSpPr>
          <p:nvPr/>
        </p:nvCxnSpPr>
        <p:spPr>
          <a:xfrm>
            <a:off x="7066873" y="1795829"/>
            <a:ext cx="749975" cy="56835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596" name="文本框 23595"/>
          <p:cNvSpPr txBox="1"/>
          <p:nvPr/>
        </p:nvSpPr>
        <p:spPr>
          <a:xfrm>
            <a:off x="7816847" y="173464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二维码</a:t>
            </a:r>
            <a:endParaRPr lang="en-US" altLang="zh-CN" dirty="0" smtClean="0"/>
          </a:p>
          <a:p>
            <a:r>
              <a:rPr lang="zh-CN" altLang="en-US" dirty="0" smtClean="0"/>
              <a:t>生成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566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4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可视二维码效果展示</a:t>
            </a:r>
            <a:endParaRPr lang="en-US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602" y="1261885"/>
            <a:ext cx="2800350" cy="28003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9166" y="3922217"/>
            <a:ext cx="2830125" cy="28301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794" y="3922217"/>
            <a:ext cx="2800350" cy="28003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166" y="1261885"/>
            <a:ext cx="2798763" cy="279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2" name="矩形 1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4400" b="1" dirty="0" smtClean="0">
                  <a:solidFill>
                    <a:srgbClr val="287ED3"/>
                  </a:solidFill>
                </a:rPr>
                <a:t>4</a:t>
              </a:r>
              <a:endParaRPr lang="en-US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62100" y="308024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b="1" dirty="0" smtClean="0">
                <a:latin typeface="微软雅黑" pitchFamily="34" charset="-122"/>
                <a:ea typeface="微软雅黑" pitchFamily="34" charset="-122"/>
              </a:rPr>
              <a:t>可视二维码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效果比较</a:t>
            </a:r>
            <a:endParaRPr lang="en-US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26300" y="2559226"/>
            <a:ext cx="1550258" cy="15502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46901" y="4128726"/>
            <a:ext cx="1544519" cy="1544519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8135" y="2035805"/>
          <a:ext cx="85905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512"/>
                <a:gridCol w="1580814"/>
                <a:gridCol w="1482013"/>
                <a:gridCol w="1561054"/>
                <a:gridCol w="1169822"/>
                <a:gridCol w="12763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Input Image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Visualead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halftone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Appearance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Efficient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Ours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4225387"/>
            <a:ext cx="7246901" cy="13794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136" y="2655476"/>
            <a:ext cx="7168164" cy="1357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-456657" y="-222250"/>
            <a:ext cx="9600656" cy="1708150"/>
            <a:chOff x="1613443" y="2686050"/>
            <a:chExt cx="5124704" cy="911788"/>
          </a:xfrm>
        </p:grpSpPr>
        <p:sp>
          <p:nvSpPr>
            <p:cNvPr id="3" name="矩形 2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4400" b="1" dirty="0" smtClean="0">
                  <a:solidFill>
                    <a:srgbClr val="287ED3"/>
                  </a:solidFill>
                </a:rPr>
                <a:t>4</a:t>
              </a:r>
              <a:endParaRPr lang="en-US" altLang="en-US" sz="4400" b="1" dirty="0">
                <a:solidFill>
                  <a:srgbClr val="287ED3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7" name="矩形 6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4400" b="1" dirty="0" smtClean="0">
                  <a:solidFill>
                    <a:srgbClr val="287ED3"/>
                  </a:solidFill>
                </a:rPr>
                <a:t>4</a:t>
              </a:r>
              <a:endParaRPr lang="en-US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574800" y="295324"/>
            <a:ext cx="566420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可视二维码优点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9170" y="2068830"/>
            <a:ext cx="7051675" cy="223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600" dirty="0" smtClean="0">
                <a:latin typeface="Arial" pitchFamily="34" charset="0"/>
                <a:ea typeface="微软雅黑" pitchFamily="34" charset="-122"/>
              </a:rPr>
              <a:t>1</a:t>
            </a:r>
            <a:r>
              <a:rPr lang="zh-CN" altLang="en-US" sz="3600" dirty="0" smtClean="0">
                <a:latin typeface="Arial" pitchFamily="34" charset="0"/>
                <a:ea typeface="微软雅黑" pitchFamily="34" charset="-122"/>
              </a:rPr>
              <a:t>、所见即所得</a:t>
            </a:r>
            <a:endParaRPr lang="zh-CN" altLang="en-US" sz="3600" dirty="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600" dirty="0" smtClean="0">
                <a:latin typeface="Arial" pitchFamily="34" charset="0"/>
                <a:ea typeface="微软雅黑" pitchFamily="34" charset="-122"/>
              </a:rPr>
              <a:t>2</a:t>
            </a:r>
            <a:r>
              <a:rPr lang="zh-CN" altLang="en-US" sz="3600" dirty="0" smtClean="0">
                <a:latin typeface="Arial" pitchFamily="34" charset="0"/>
                <a:ea typeface="微软雅黑" pitchFamily="34" charset="-122"/>
              </a:rPr>
              <a:t>、内容更加直观</a:t>
            </a:r>
            <a:endParaRPr lang="zh-CN" altLang="en-US" sz="3600" dirty="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600" dirty="0" smtClean="0">
                <a:latin typeface="Arial" pitchFamily="34" charset="0"/>
                <a:ea typeface="微软雅黑" pitchFamily="34" charset="-122"/>
              </a:rPr>
              <a:t>3</a:t>
            </a:r>
            <a:r>
              <a:rPr lang="zh-CN" altLang="en-US" sz="3600" dirty="0" smtClean="0">
                <a:latin typeface="Arial" pitchFamily="34" charset="0"/>
                <a:ea typeface="微软雅黑" pitchFamily="34" charset="-122"/>
              </a:rPr>
              <a:t>、形式更加多样</a:t>
            </a:r>
            <a:endParaRPr lang="zh-CN" altLang="en-US" sz="3600" dirty="0" smtClean="0"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30200" y="411480"/>
            <a:ext cx="49834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现存二维码样式</a:t>
            </a:r>
            <a:endParaRPr lang="zh-CN" altLang="en-US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43660" y="4022725"/>
            <a:ext cx="2291715" cy="2124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6955" y="4074160"/>
            <a:ext cx="2531110" cy="2047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82515" y="1379855"/>
            <a:ext cx="2593340" cy="2300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6355" y="1293495"/>
            <a:ext cx="2277745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7" name="矩形 6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4400" b="1" dirty="0" smtClean="0">
                  <a:solidFill>
                    <a:srgbClr val="287ED3"/>
                  </a:solidFill>
                </a:rPr>
                <a:t>4</a:t>
              </a:r>
              <a:endParaRPr lang="en-US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459230" y="257224"/>
            <a:ext cx="566420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展示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Screenshot_2015-12-22-15-36-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32205" y="1426845"/>
            <a:ext cx="2828925" cy="5030470"/>
          </a:xfrm>
          <a:prstGeom prst="rect">
            <a:avLst/>
          </a:prstGeom>
        </p:spPr>
      </p:pic>
      <p:pic>
        <p:nvPicPr>
          <p:cNvPr id="4" name="图片 3" descr="Screenshot_2015-12-22-15-36-4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37075" y="1440180"/>
            <a:ext cx="295465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7" name="矩形 6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4400" b="1" dirty="0" smtClean="0">
                  <a:solidFill>
                    <a:srgbClr val="287ED3"/>
                  </a:solidFill>
                </a:rPr>
                <a:t>4</a:t>
              </a:r>
              <a:endParaRPr lang="en-US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459230" y="257224"/>
            <a:ext cx="566420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展示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Screenshot_2015-12-22-15-36-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95070" y="1301750"/>
            <a:ext cx="2986405" cy="5311775"/>
          </a:xfrm>
          <a:prstGeom prst="rect">
            <a:avLst/>
          </a:prstGeom>
        </p:spPr>
      </p:pic>
      <p:pic>
        <p:nvPicPr>
          <p:cNvPr id="3" name="图片 2" descr="Screenshot_2015-12-22-15-36-5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55210" y="1261110"/>
            <a:ext cx="3018155" cy="5367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2" name="矩形 1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4400" b="1" dirty="0" smtClean="0">
                  <a:solidFill>
                    <a:srgbClr val="287ED3"/>
                  </a:solidFill>
                </a:rPr>
                <a:t>4</a:t>
              </a:r>
              <a:endParaRPr lang="en-US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预期技术及问题讨论</a:t>
            </a:r>
            <a:endParaRPr lang="en-US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7411" y="1498600"/>
            <a:ext cx="778508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启发式方法指导显著性区域提取</a:t>
            </a:r>
            <a:endParaRPr lang="en-US" altLang="zh-CN" sz="3200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例如，利用椭圆公式，离圆心越近，其被替换的优先级越高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buAutoNum type="arabicPeriod"/>
            </a:pPr>
            <a:r>
              <a:rPr lang="zh-CN" altLang="en-US" sz="3200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利用图像</a:t>
            </a:r>
            <a:r>
              <a:rPr lang="zh-CN" altLang="en-US" sz="3200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显著性区域提取</a:t>
            </a:r>
            <a:r>
              <a:rPr lang="zh-CN" altLang="en-US" sz="3200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算法</a:t>
            </a:r>
            <a:endParaRPr lang="en-US" altLang="zh-CN" sz="32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  <a:p>
            <a:pPr marL="457200" lvl="2"/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例如，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使用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Global contrast based salient region </a:t>
            </a:r>
            <a:r>
              <a:rPr lang="en-US" altLang="zh-CN" sz="2400" dirty="0" smtClean="0">
                <a:latin typeface="仿宋" pitchFamily="49" charset="-122"/>
                <a:ea typeface="仿宋" pitchFamily="49" charset="-122"/>
              </a:rPr>
              <a:t>detection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方法等。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使用眼动仪，将热度图与显著性关联</a:t>
            </a:r>
            <a:endParaRPr lang="en-US" altLang="zh-CN" sz="32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  <a:p>
            <a:pPr marL="457200" lvl="2"/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热度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值越大，其优先级越高</a:t>
            </a:r>
            <a:endParaRPr lang="en-US" altLang="zh-CN" sz="2400" dirty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>
                <a:solidFill>
                  <a:srgbClr val="287ED3"/>
                </a:solidFill>
                <a:latin typeface="黑体" pitchFamily="49" charset="-122"/>
                <a:ea typeface="黑体" pitchFamily="49" charset="-122"/>
              </a:rPr>
              <a:t>利用</a:t>
            </a:r>
            <a:r>
              <a:rPr lang="zh-CN" altLang="en-US" sz="3200" dirty="0" smtClean="0">
                <a:solidFill>
                  <a:srgbClr val="287ED3"/>
                </a:solidFill>
                <a:latin typeface="黑体" pitchFamily="49" charset="-122"/>
                <a:ea typeface="黑体" pitchFamily="49" charset="-122"/>
              </a:rPr>
              <a:t>局部阈值方法二值化特点继续优化</a:t>
            </a:r>
            <a:endParaRPr lang="en-US" altLang="zh-CN" sz="3200" dirty="0">
              <a:solidFill>
                <a:srgbClr val="287ED3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12190" y="1054735"/>
            <a:ext cx="29260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任务分工</a:t>
            </a:r>
            <a:endParaRPr lang="zh-CN" altLang="en-US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5215" y="2341880"/>
            <a:ext cx="6432550" cy="2863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800" dirty="0" smtClean="0">
                <a:latin typeface="Arial" pitchFamily="34" charset="0"/>
                <a:ea typeface="微软雅黑" pitchFamily="34" charset="-122"/>
              </a:rPr>
              <a:t>黄世伟：</a:t>
            </a:r>
            <a:endParaRPr lang="zh-CN" altLang="en-US" sz="2800" dirty="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 smtClean="0">
                <a:latin typeface="Arial" pitchFamily="34" charset="0"/>
                <a:ea typeface="微软雅黑" pitchFamily="34" charset="-122"/>
              </a:rPr>
              <a:t>       核心代码实现：图片特征提取融合 </a:t>
            </a:r>
            <a:endParaRPr lang="zh-CN" altLang="en-US" sz="2800" dirty="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 smtClean="0">
                <a:latin typeface="Arial" pitchFamily="34" charset="0"/>
                <a:ea typeface="微软雅黑" pitchFamily="34" charset="-122"/>
              </a:rPr>
              <a:t>樊皓楠：</a:t>
            </a:r>
            <a:endParaRPr lang="zh-CN" altLang="en-US" sz="2800" dirty="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 smtClean="0">
                <a:latin typeface="Arial" pitchFamily="34" charset="0"/>
                <a:ea typeface="微软雅黑" pitchFamily="34" charset="-122"/>
              </a:rPr>
              <a:t>      android UI  activity</a:t>
            </a:r>
            <a:r>
              <a:rPr lang="zh-CN" altLang="en-US" sz="2800" dirty="0" smtClean="0">
                <a:latin typeface="Arial" pitchFamily="34" charset="0"/>
                <a:ea typeface="微软雅黑" pitchFamily="34" charset="-122"/>
              </a:rPr>
              <a:t> 设计实现</a:t>
            </a:r>
            <a:endParaRPr lang="zh-CN" altLang="en-US" sz="2800" dirty="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800" dirty="0" smtClean="0"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31750" y="2301361"/>
            <a:ext cx="33152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523240" y="488315"/>
            <a:ext cx="49834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现存二维码缺点</a:t>
            </a:r>
            <a:endParaRPr lang="zh-CN" altLang="en-US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4983" y="1813560"/>
            <a:ext cx="6016625" cy="9213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、部分所见非所得</a:t>
            </a:r>
            <a:endParaRPr lang="zh-CN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718" y="2997835"/>
            <a:ext cx="3959225" cy="9213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、直观性差</a:t>
            </a:r>
            <a:endParaRPr lang="zh-CN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0040" y="4107180"/>
            <a:ext cx="8620760" cy="9213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、形式的改变非全图体现</a:t>
            </a:r>
            <a:endParaRPr lang="zh-CN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17500" y="412115"/>
            <a:ext cx="3080385" cy="914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解决方案</a:t>
            </a:r>
            <a:endParaRPr lang="zh-CN" altLang="en-US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355" y="2495550"/>
            <a:ext cx="56692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图片与二维码融合</a:t>
            </a:r>
            <a:endParaRPr lang="zh-CN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7509" y="496323"/>
            <a:ext cx="1741269" cy="1087884"/>
            <a:chOff x="429349" y="294657"/>
            <a:chExt cx="1910403" cy="1411094"/>
          </a:xfrm>
        </p:grpSpPr>
        <p:sp>
          <p:nvSpPr>
            <p:cNvPr id="20" name="填充层"/>
            <p:cNvSpPr/>
            <p:nvPr/>
          </p:nvSpPr>
          <p:spPr bwMode="auto">
            <a:xfrm rot="257907">
              <a:off x="709517" y="347866"/>
              <a:ext cx="1601818" cy="1177309"/>
            </a:xfrm>
            <a:custGeom>
              <a:avLst/>
              <a:gdLst>
                <a:gd name="T0" fmla="*/ 224 w 739"/>
                <a:gd name="T1" fmla="*/ 11 h 474"/>
                <a:gd name="T2" fmla="*/ 308 w 739"/>
                <a:gd name="T3" fmla="*/ 11 h 474"/>
                <a:gd name="T4" fmla="*/ 372 w 739"/>
                <a:gd name="T5" fmla="*/ 10 h 474"/>
                <a:gd name="T6" fmla="*/ 429 w 739"/>
                <a:gd name="T7" fmla="*/ 13 h 474"/>
                <a:gd name="T8" fmla="*/ 485 w 739"/>
                <a:gd name="T9" fmla="*/ 11 h 474"/>
                <a:gd name="T10" fmla="*/ 557 w 739"/>
                <a:gd name="T11" fmla="*/ 3 h 474"/>
                <a:gd name="T12" fmla="*/ 568 w 739"/>
                <a:gd name="T13" fmla="*/ 3 h 474"/>
                <a:gd name="T14" fmla="*/ 613 w 739"/>
                <a:gd name="T15" fmla="*/ 10 h 474"/>
                <a:gd name="T16" fmla="*/ 627 w 739"/>
                <a:gd name="T17" fmla="*/ 12 h 474"/>
                <a:gd name="T18" fmla="*/ 667 w 739"/>
                <a:gd name="T19" fmla="*/ 16 h 474"/>
                <a:gd name="T20" fmla="*/ 717 w 739"/>
                <a:gd name="T21" fmla="*/ 23 h 474"/>
                <a:gd name="T22" fmla="*/ 726 w 739"/>
                <a:gd name="T23" fmla="*/ 30 h 474"/>
                <a:gd name="T24" fmla="*/ 734 w 739"/>
                <a:gd name="T25" fmla="*/ 43 h 474"/>
                <a:gd name="T26" fmla="*/ 728 w 739"/>
                <a:gd name="T27" fmla="*/ 63 h 474"/>
                <a:gd name="T28" fmla="*/ 711 w 739"/>
                <a:gd name="T29" fmla="*/ 121 h 474"/>
                <a:gd name="T30" fmla="*/ 707 w 739"/>
                <a:gd name="T31" fmla="*/ 130 h 474"/>
                <a:gd name="T32" fmla="*/ 703 w 739"/>
                <a:gd name="T33" fmla="*/ 140 h 474"/>
                <a:gd name="T34" fmla="*/ 702 w 739"/>
                <a:gd name="T35" fmla="*/ 154 h 474"/>
                <a:gd name="T36" fmla="*/ 700 w 739"/>
                <a:gd name="T37" fmla="*/ 203 h 474"/>
                <a:gd name="T38" fmla="*/ 702 w 739"/>
                <a:gd name="T39" fmla="*/ 228 h 474"/>
                <a:gd name="T40" fmla="*/ 702 w 739"/>
                <a:gd name="T41" fmla="*/ 270 h 474"/>
                <a:gd name="T42" fmla="*/ 706 w 739"/>
                <a:gd name="T43" fmla="*/ 285 h 474"/>
                <a:gd name="T44" fmla="*/ 708 w 739"/>
                <a:gd name="T45" fmla="*/ 371 h 474"/>
                <a:gd name="T46" fmla="*/ 708 w 739"/>
                <a:gd name="T47" fmla="*/ 384 h 474"/>
                <a:gd name="T48" fmla="*/ 705 w 739"/>
                <a:gd name="T49" fmla="*/ 429 h 474"/>
                <a:gd name="T50" fmla="*/ 696 w 739"/>
                <a:gd name="T51" fmla="*/ 464 h 474"/>
                <a:gd name="T52" fmla="*/ 658 w 739"/>
                <a:gd name="T53" fmla="*/ 469 h 474"/>
                <a:gd name="T54" fmla="*/ 649 w 739"/>
                <a:gd name="T55" fmla="*/ 468 h 474"/>
                <a:gd name="T56" fmla="*/ 588 w 739"/>
                <a:gd name="T57" fmla="*/ 459 h 474"/>
                <a:gd name="T58" fmla="*/ 574 w 739"/>
                <a:gd name="T59" fmla="*/ 458 h 474"/>
                <a:gd name="T60" fmla="*/ 554 w 739"/>
                <a:gd name="T61" fmla="*/ 456 h 474"/>
                <a:gd name="T62" fmla="*/ 464 w 739"/>
                <a:gd name="T63" fmla="*/ 451 h 474"/>
                <a:gd name="T64" fmla="*/ 407 w 739"/>
                <a:gd name="T65" fmla="*/ 447 h 474"/>
                <a:gd name="T66" fmla="*/ 377 w 739"/>
                <a:gd name="T67" fmla="*/ 437 h 474"/>
                <a:gd name="T68" fmla="*/ 317 w 739"/>
                <a:gd name="T69" fmla="*/ 320 h 474"/>
                <a:gd name="T70" fmla="*/ 33 w 739"/>
                <a:gd name="T71" fmla="*/ 96 h 474"/>
                <a:gd name="T72" fmla="*/ 7 w 739"/>
                <a:gd name="T73" fmla="*/ 1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9" h="474">
                  <a:moveTo>
                    <a:pt x="7" y="14"/>
                  </a:moveTo>
                  <a:cubicBezTo>
                    <a:pt x="80" y="11"/>
                    <a:pt x="152" y="11"/>
                    <a:pt x="224" y="11"/>
                  </a:cubicBezTo>
                  <a:cubicBezTo>
                    <a:pt x="239" y="10"/>
                    <a:pt x="253" y="10"/>
                    <a:pt x="268" y="10"/>
                  </a:cubicBezTo>
                  <a:cubicBezTo>
                    <a:pt x="281" y="10"/>
                    <a:pt x="295" y="10"/>
                    <a:pt x="308" y="11"/>
                  </a:cubicBezTo>
                  <a:cubicBezTo>
                    <a:pt x="319" y="11"/>
                    <a:pt x="330" y="11"/>
                    <a:pt x="340" y="10"/>
                  </a:cubicBezTo>
                  <a:cubicBezTo>
                    <a:pt x="351" y="10"/>
                    <a:pt x="361" y="10"/>
                    <a:pt x="372" y="10"/>
                  </a:cubicBezTo>
                  <a:cubicBezTo>
                    <a:pt x="381" y="10"/>
                    <a:pt x="391" y="10"/>
                    <a:pt x="401" y="11"/>
                  </a:cubicBezTo>
                  <a:cubicBezTo>
                    <a:pt x="410" y="11"/>
                    <a:pt x="420" y="12"/>
                    <a:pt x="429" y="13"/>
                  </a:cubicBezTo>
                  <a:cubicBezTo>
                    <a:pt x="446" y="14"/>
                    <a:pt x="462" y="13"/>
                    <a:pt x="478" y="12"/>
                  </a:cubicBezTo>
                  <a:cubicBezTo>
                    <a:pt x="480" y="11"/>
                    <a:pt x="482" y="11"/>
                    <a:pt x="485" y="11"/>
                  </a:cubicBezTo>
                  <a:cubicBezTo>
                    <a:pt x="496" y="11"/>
                    <a:pt x="506" y="10"/>
                    <a:pt x="517" y="9"/>
                  </a:cubicBezTo>
                  <a:cubicBezTo>
                    <a:pt x="531" y="7"/>
                    <a:pt x="543" y="5"/>
                    <a:pt x="557" y="3"/>
                  </a:cubicBezTo>
                  <a:cubicBezTo>
                    <a:pt x="559" y="3"/>
                    <a:pt x="561" y="3"/>
                    <a:pt x="563" y="3"/>
                  </a:cubicBezTo>
                  <a:cubicBezTo>
                    <a:pt x="565" y="3"/>
                    <a:pt x="567" y="3"/>
                    <a:pt x="568" y="3"/>
                  </a:cubicBezTo>
                  <a:cubicBezTo>
                    <a:pt x="582" y="0"/>
                    <a:pt x="596" y="4"/>
                    <a:pt x="608" y="9"/>
                  </a:cubicBezTo>
                  <a:cubicBezTo>
                    <a:pt x="610" y="9"/>
                    <a:pt x="611" y="9"/>
                    <a:pt x="613" y="10"/>
                  </a:cubicBezTo>
                  <a:cubicBezTo>
                    <a:pt x="615" y="11"/>
                    <a:pt x="618" y="11"/>
                    <a:pt x="620" y="11"/>
                  </a:cubicBezTo>
                  <a:cubicBezTo>
                    <a:pt x="623" y="11"/>
                    <a:pt x="625" y="11"/>
                    <a:pt x="627" y="12"/>
                  </a:cubicBezTo>
                  <a:cubicBezTo>
                    <a:pt x="638" y="13"/>
                    <a:pt x="649" y="14"/>
                    <a:pt x="660" y="16"/>
                  </a:cubicBezTo>
                  <a:cubicBezTo>
                    <a:pt x="663" y="16"/>
                    <a:pt x="665" y="16"/>
                    <a:pt x="667" y="16"/>
                  </a:cubicBezTo>
                  <a:cubicBezTo>
                    <a:pt x="678" y="18"/>
                    <a:pt x="689" y="21"/>
                    <a:pt x="700" y="21"/>
                  </a:cubicBezTo>
                  <a:cubicBezTo>
                    <a:pt x="706" y="22"/>
                    <a:pt x="711" y="22"/>
                    <a:pt x="717" y="23"/>
                  </a:cubicBezTo>
                  <a:cubicBezTo>
                    <a:pt x="719" y="23"/>
                    <a:pt x="723" y="23"/>
                    <a:pt x="725" y="24"/>
                  </a:cubicBezTo>
                  <a:cubicBezTo>
                    <a:pt x="729" y="28"/>
                    <a:pt x="726" y="26"/>
                    <a:pt x="726" y="30"/>
                  </a:cubicBezTo>
                  <a:cubicBezTo>
                    <a:pt x="726" y="33"/>
                    <a:pt x="724" y="34"/>
                    <a:pt x="726" y="37"/>
                  </a:cubicBezTo>
                  <a:cubicBezTo>
                    <a:pt x="727" y="40"/>
                    <a:pt x="732" y="41"/>
                    <a:pt x="734" y="43"/>
                  </a:cubicBezTo>
                  <a:cubicBezTo>
                    <a:pt x="739" y="49"/>
                    <a:pt x="737" y="54"/>
                    <a:pt x="732" y="60"/>
                  </a:cubicBezTo>
                  <a:cubicBezTo>
                    <a:pt x="731" y="61"/>
                    <a:pt x="730" y="62"/>
                    <a:pt x="728" y="63"/>
                  </a:cubicBezTo>
                  <a:cubicBezTo>
                    <a:pt x="723" y="66"/>
                    <a:pt x="717" y="71"/>
                    <a:pt x="720" y="78"/>
                  </a:cubicBezTo>
                  <a:cubicBezTo>
                    <a:pt x="725" y="93"/>
                    <a:pt x="721" y="108"/>
                    <a:pt x="711" y="121"/>
                  </a:cubicBezTo>
                  <a:cubicBezTo>
                    <a:pt x="710" y="122"/>
                    <a:pt x="709" y="124"/>
                    <a:pt x="709" y="126"/>
                  </a:cubicBezTo>
                  <a:cubicBezTo>
                    <a:pt x="708" y="127"/>
                    <a:pt x="707" y="128"/>
                    <a:pt x="707" y="130"/>
                  </a:cubicBezTo>
                  <a:cubicBezTo>
                    <a:pt x="706" y="131"/>
                    <a:pt x="706" y="133"/>
                    <a:pt x="705" y="135"/>
                  </a:cubicBezTo>
                  <a:cubicBezTo>
                    <a:pt x="704" y="137"/>
                    <a:pt x="704" y="138"/>
                    <a:pt x="703" y="140"/>
                  </a:cubicBezTo>
                  <a:cubicBezTo>
                    <a:pt x="703" y="142"/>
                    <a:pt x="703" y="145"/>
                    <a:pt x="702" y="147"/>
                  </a:cubicBezTo>
                  <a:cubicBezTo>
                    <a:pt x="702" y="149"/>
                    <a:pt x="702" y="152"/>
                    <a:pt x="702" y="154"/>
                  </a:cubicBezTo>
                  <a:cubicBezTo>
                    <a:pt x="702" y="156"/>
                    <a:pt x="702" y="158"/>
                    <a:pt x="701" y="160"/>
                  </a:cubicBezTo>
                  <a:cubicBezTo>
                    <a:pt x="701" y="175"/>
                    <a:pt x="700" y="189"/>
                    <a:pt x="700" y="203"/>
                  </a:cubicBezTo>
                  <a:cubicBezTo>
                    <a:pt x="701" y="205"/>
                    <a:pt x="701" y="206"/>
                    <a:pt x="701" y="208"/>
                  </a:cubicBezTo>
                  <a:cubicBezTo>
                    <a:pt x="701" y="215"/>
                    <a:pt x="702" y="221"/>
                    <a:pt x="702" y="228"/>
                  </a:cubicBezTo>
                  <a:cubicBezTo>
                    <a:pt x="702" y="239"/>
                    <a:pt x="700" y="251"/>
                    <a:pt x="701" y="263"/>
                  </a:cubicBezTo>
                  <a:cubicBezTo>
                    <a:pt x="701" y="266"/>
                    <a:pt x="701" y="268"/>
                    <a:pt x="702" y="270"/>
                  </a:cubicBezTo>
                  <a:cubicBezTo>
                    <a:pt x="702" y="273"/>
                    <a:pt x="703" y="276"/>
                    <a:pt x="704" y="279"/>
                  </a:cubicBezTo>
                  <a:cubicBezTo>
                    <a:pt x="704" y="281"/>
                    <a:pt x="705" y="283"/>
                    <a:pt x="706" y="285"/>
                  </a:cubicBezTo>
                  <a:cubicBezTo>
                    <a:pt x="710" y="297"/>
                    <a:pt x="714" y="308"/>
                    <a:pt x="713" y="320"/>
                  </a:cubicBezTo>
                  <a:cubicBezTo>
                    <a:pt x="711" y="337"/>
                    <a:pt x="707" y="354"/>
                    <a:pt x="708" y="371"/>
                  </a:cubicBezTo>
                  <a:cubicBezTo>
                    <a:pt x="708" y="373"/>
                    <a:pt x="708" y="376"/>
                    <a:pt x="708" y="378"/>
                  </a:cubicBezTo>
                  <a:cubicBezTo>
                    <a:pt x="708" y="380"/>
                    <a:pt x="708" y="382"/>
                    <a:pt x="708" y="384"/>
                  </a:cubicBezTo>
                  <a:cubicBezTo>
                    <a:pt x="708" y="387"/>
                    <a:pt x="708" y="390"/>
                    <a:pt x="708" y="392"/>
                  </a:cubicBezTo>
                  <a:cubicBezTo>
                    <a:pt x="708" y="405"/>
                    <a:pt x="708" y="417"/>
                    <a:pt x="705" y="429"/>
                  </a:cubicBezTo>
                  <a:cubicBezTo>
                    <a:pt x="704" y="438"/>
                    <a:pt x="702" y="446"/>
                    <a:pt x="700" y="455"/>
                  </a:cubicBezTo>
                  <a:cubicBezTo>
                    <a:pt x="700" y="459"/>
                    <a:pt x="698" y="461"/>
                    <a:pt x="696" y="464"/>
                  </a:cubicBezTo>
                  <a:cubicBezTo>
                    <a:pt x="694" y="465"/>
                    <a:pt x="692" y="467"/>
                    <a:pt x="691" y="468"/>
                  </a:cubicBezTo>
                  <a:cubicBezTo>
                    <a:pt x="681" y="474"/>
                    <a:pt x="668" y="474"/>
                    <a:pt x="658" y="469"/>
                  </a:cubicBezTo>
                  <a:cubicBezTo>
                    <a:pt x="656" y="469"/>
                    <a:pt x="655" y="469"/>
                    <a:pt x="653" y="468"/>
                  </a:cubicBezTo>
                  <a:cubicBezTo>
                    <a:pt x="652" y="468"/>
                    <a:pt x="650" y="468"/>
                    <a:pt x="649" y="468"/>
                  </a:cubicBezTo>
                  <a:cubicBezTo>
                    <a:pt x="647" y="467"/>
                    <a:pt x="646" y="467"/>
                    <a:pt x="645" y="467"/>
                  </a:cubicBezTo>
                  <a:cubicBezTo>
                    <a:pt x="627" y="458"/>
                    <a:pt x="607" y="458"/>
                    <a:pt x="588" y="459"/>
                  </a:cubicBezTo>
                  <a:cubicBezTo>
                    <a:pt x="585" y="459"/>
                    <a:pt x="583" y="459"/>
                    <a:pt x="581" y="459"/>
                  </a:cubicBezTo>
                  <a:cubicBezTo>
                    <a:pt x="579" y="458"/>
                    <a:pt x="577" y="458"/>
                    <a:pt x="574" y="458"/>
                  </a:cubicBezTo>
                  <a:cubicBezTo>
                    <a:pt x="572" y="458"/>
                    <a:pt x="570" y="458"/>
                    <a:pt x="568" y="458"/>
                  </a:cubicBezTo>
                  <a:cubicBezTo>
                    <a:pt x="563" y="457"/>
                    <a:pt x="559" y="457"/>
                    <a:pt x="554" y="456"/>
                  </a:cubicBezTo>
                  <a:cubicBezTo>
                    <a:pt x="535" y="455"/>
                    <a:pt x="515" y="453"/>
                    <a:pt x="496" y="451"/>
                  </a:cubicBezTo>
                  <a:cubicBezTo>
                    <a:pt x="485" y="450"/>
                    <a:pt x="475" y="451"/>
                    <a:pt x="464" y="451"/>
                  </a:cubicBezTo>
                  <a:cubicBezTo>
                    <a:pt x="449" y="451"/>
                    <a:pt x="434" y="450"/>
                    <a:pt x="419" y="451"/>
                  </a:cubicBezTo>
                  <a:cubicBezTo>
                    <a:pt x="415" y="451"/>
                    <a:pt x="411" y="449"/>
                    <a:pt x="407" y="447"/>
                  </a:cubicBezTo>
                  <a:cubicBezTo>
                    <a:pt x="405" y="446"/>
                    <a:pt x="398" y="444"/>
                    <a:pt x="391" y="442"/>
                  </a:cubicBezTo>
                  <a:cubicBezTo>
                    <a:pt x="384" y="440"/>
                    <a:pt x="377" y="438"/>
                    <a:pt x="377" y="437"/>
                  </a:cubicBezTo>
                  <a:cubicBezTo>
                    <a:pt x="377" y="437"/>
                    <a:pt x="362" y="408"/>
                    <a:pt x="341" y="366"/>
                  </a:cubicBezTo>
                  <a:cubicBezTo>
                    <a:pt x="334" y="352"/>
                    <a:pt x="326" y="336"/>
                    <a:pt x="317" y="320"/>
                  </a:cubicBezTo>
                  <a:cubicBezTo>
                    <a:pt x="294" y="267"/>
                    <a:pt x="251" y="228"/>
                    <a:pt x="200" y="198"/>
                  </a:cubicBezTo>
                  <a:cubicBezTo>
                    <a:pt x="142" y="164"/>
                    <a:pt x="87" y="137"/>
                    <a:pt x="33" y="96"/>
                  </a:cubicBezTo>
                  <a:cubicBezTo>
                    <a:pt x="15" y="83"/>
                    <a:pt x="2" y="65"/>
                    <a:pt x="0" y="44"/>
                  </a:cubicBezTo>
                  <a:cubicBezTo>
                    <a:pt x="2" y="25"/>
                    <a:pt x="7" y="14"/>
                    <a:pt x="7" y="14"/>
                  </a:cubicBezTo>
                  <a:close/>
                </a:path>
              </a:pathLst>
            </a:custGeom>
            <a:solidFill>
              <a:srgbClr val="287E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r>
                <a:rPr lang="en-US" altLang="en-US" sz="4000" b="1" dirty="0"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240000">
              <a:off x="429349" y="294657"/>
              <a:ext cx="1910403" cy="14110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1" name="矩形 30"/>
          <p:cNvSpPr/>
          <p:nvPr/>
        </p:nvSpPr>
        <p:spPr>
          <a:xfrm>
            <a:off x="2409129" y="1843650"/>
            <a:ext cx="5913990" cy="511718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2" name="椭圆 31"/>
          <p:cNvSpPr/>
          <p:nvPr/>
        </p:nvSpPr>
        <p:spPr>
          <a:xfrm>
            <a:off x="1680210" y="1554480"/>
            <a:ext cx="976630" cy="1001395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1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409129" y="2934192"/>
            <a:ext cx="4955500" cy="511718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4" name="椭圆 33"/>
          <p:cNvSpPr/>
          <p:nvPr/>
        </p:nvSpPr>
        <p:spPr>
          <a:xfrm>
            <a:off x="1745062" y="2734157"/>
            <a:ext cx="911788" cy="911788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>
                <a:solidFill>
                  <a:srgbClr val="287ED3"/>
                </a:solidFill>
              </a:rPr>
              <a:t>2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01286" y="4050113"/>
            <a:ext cx="5913990" cy="511718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6" name="椭圆 35"/>
          <p:cNvSpPr/>
          <p:nvPr/>
        </p:nvSpPr>
        <p:spPr>
          <a:xfrm>
            <a:off x="1737219" y="3850078"/>
            <a:ext cx="911788" cy="911788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>
                <a:solidFill>
                  <a:srgbClr val="287ED3"/>
                </a:solidFill>
              </a:rPr>
              <a:t>3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32109" y="1844848"/>
            <a:ext cx="496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二维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码技术的简述</a:t>
            </a:r>
            <a:endParaRPr lang="en-US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967286" y="2909054"/>
            <a:ext cx="481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 smtClean="0">
                <a:latin typeface="微软雅黑" pitchFamily="34" charset="-122"/>
                <a:ea typeface="微软雅黑" pitchFamily="34" charset="-122"/>
              </a:rPr>
              <a:t>可视二维码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九宫格技术</a:t>
            </a:r>
            <a:endParaRPr lang="en-US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52195" y="4030726"/>
            <a:ext cx="5391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可视二维码高斯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约旦消元技术</a:t>
            </a:r>
            <a:endParaRPr lang="en-US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09129" y="5230103"/>
            <a:ext cx="5913990" cy="511718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17" name="椭圆 16"/>
          <p:cNvSpPr/>
          <p:nvPr/>
        </p:nvSpPr>
        <p:spPr>
          <a:xfrm>
            <a:off x="1745062" y="5030068"/>
            <a:ext cx="911788" cy="911788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4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60038" y="5210716"/>
            <a:ext cx="539123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现有成果及展望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566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1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二维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码的识别过程</a:t>
            </a:r>
            <a:endParaRPr lang="en-US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127" y="52673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信息结果</a:t>
            </a:r>
            <a:endParaRPr lang="en-US" altLang="zh-CN" dirty="0" smtClean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212010" y="2511194"/>
            <a:ext cx="608357" cy="20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6899" y="1890620"/>
            <a:ext cx="1119938" cy="1991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7372" y="1457564"/>
            <a:ext cx="1900387" cy="210214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71717" y="21176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灰度化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902674" y="2292883"/>
            <a:ext cx="695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875059" y="18906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二值化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35073" y="1069704"/>
            <a:ext cx="1619250" cy="16859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719968" y="14574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局部</a:t>
            </a:r>
            <a:r>
              <a:rPr lang="zh-CN" altLang="en-US" dirty="0" smtClean="0">
                <a:solidFill>
                  <a:srgbClr val="FF0000"/>
                </a:solidFill>
              </a:rPr>
              <a:t>阈值方法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18220" y="4939319"/>
            <a:ext cx="1704975" cy="1609725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6611522" y="525089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确定定位符中心</a:t>
            </a:r>
            <a:endParaRPr lang="en-US" altLang="zh-CN" dirty="0" smtClean="0"/>
          </a:p>
          <a:p>
            <a:r>
              <a:rPr lang="zh-CN" altLang="en-US" dirty="0" smtClean="0"/>
              <a:t>及二维码版本等</a:t>
            </a:r>
            <a:endParaRPr lang="en-US" altLang="zh-CN" dirty="0" smtClean="0"/>
          </a:p>
        </p:txBody>
      </p:sp>
      <p:sp>
        <p:nvSpPr>
          <p:cNvPr id="86" name="矩形 85"/>
          <p:cNvSpPr/>
          <p:nvPr/>
        </p:nvSpPr>
        <p:spPr>
          <a:xfrm>
            <a:off x="7008087" y="2791457"/>
            <a:ext cx="1338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寻找定位符</a:t>
            </a: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20543" y="3505460"/>
            <a:ext cx="1571625" cy="172402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7165520" y="3080152"/>
            <a:ext cx="158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黑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白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黑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白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黑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=1:1:3:1:1</a:t>
            </a: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653538" y="2860799"/>
            <a:ext cx="478109" cy="758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H="1">
            <a:off x="6232313" y="4974508"/>
            <a:ext cx="660279" cy="51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927675" y="53748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透视转换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40660" y="5223510"/>
            <a:ext cx="1257300" cy="1326515"/>
          </a:xfrm>
          <a:prstGeom prst="rect">
            <a:avLst/>
          </a:prstGeom>
        </p:spPr>
      </p:pic>
      <p:cxnSp>
        <p:nvCxnSpPr>
          <p:cNvPr id="99" name="直接箭头连接符 98"/>
          <p:cNvCxnSpPr/>
          <p:nvPr/>
        </p:nvCxnSpPr>
        <p:spPr>
          <a:xfrm flipH="1">
            <a:off x="4243379" y="5902036"/>
            <a:ext cx="476589" cy="5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1819210" y="5595801"/>
            <a:ext cx="791089" cy="47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2028926" y="523170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566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1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二维码编码过程</a:t>
            </a:r>
            <a:endParaRPr lang="en-US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22938" y="1873347"/>
            <a:ext cx="3000375" cy="30289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94200" y="2101530"/>
            <a:ext cx="315503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 smtClean="0"/>
              <a:t>编码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 smtClean="0">
                <a:solidFill>
                  <a:srgbClr val="FF0000"/>
                </a:solidFill>
              </a:rPr>
              <a:t>结束符、补齐码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800" dirty="0" smtClean="0"/>
              <a:t>分段重排</a:t>
            </a:r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zh-CN" altLang="en-US" sz="2800" dirty="0"/>
              <a:t>里德</a:t>
            </a:r>
            <a:r>
              <a:rPr lang="en-US" altLang="zh-CN" sz="2800" dirty="0"/>
              <a:t>-</a:t>
            </a:r>
            <a:r>
              <a:rPr lang="zh-CN" altLang="en-US" sz="2800" dirty="0"/>
              <a:t>所罗</a:t>
            </a:r>
            <a:r>
              <a:rPr lang="zh-CN" altLang="en-US" sz="2800" dirty="0" smtClean="0"/>
              <a:t>门校验</a:t>
            </a:r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zh-CN" altLang="en-US" sz="2800" dirty="0" smtClean="0"/>
              <a:t>按照格式填充</a:t>
            </a:r>
            <a:endParaRPr lang="en-US" altLang="zh-CN" sz="2800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566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2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可视二维码九宫格技术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9593" y="1654762"/>
            <a:ext cx="4638095" cy="39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92750" y="2000682"/>
            <a:ext cx="3467100" cy="3438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2656" y="5854371"/>
            <a:ext cx="819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利用</a:t>
            </a:r>
            <a:r>
              <a:rPr lang="en-US" altLang="zh-CN" sz="2400" dirty="0" smtClean="0">
                <a:solidFill>
                  <a:srgbClr val="FF0000"/>
                </a:solidFill>
              </a:rPr>
              <a:t>9</a:t>
            </a:r>
            <a:r>
              <a:rPr lang="zh-CN" altLang="en-US" sz="2400" dirty="0" smtClean="0">
                <a:solidFill>
                  <a:srgbClr val="FF0000"/>
                </a:solidFill>
              </a:rPr>
              <a:t>宫格方法，保留中间元素，对周围</a:t>
            </a:r>
            <a:r>
              <a:rPr lang="en-US" altLang="zh-CN" sz="2400" dirty="0" smtClean="0">
                <a:solidFill>
                  <a:srgbClr val="FF0000"/>
                </a:solidFill>
              </a:rPr>
              <a:t>8</a:t>
            </a:r>
            <a:r>
              <a:rPr lang="zh-CN" altLang="en-US" sz="2400" dirty="0" smtClean="0">
                <a:solidFill>
                  <a:srgbClr val="FF0000"/>
                </a:solidFill>
              </a:rPr>
              <a:t>个元素进行替代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7411" y="165197"/>
            <a:ext cx="8356588" cy="958656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" name="椭圆 2"/>
          <p:cNvSpPr/>
          <p:nvPr/>
        </p:nvSpPr>
        <p:spPr>
          <a:xfrm>
            <a:off x="-469357" y="-209550"/>
            <a:ext cx="1708150" cy="1708150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 smtClean="0">
                <a:solidFill>
                  <a:srgbClr val="287ED3"/>
                </a:solidFill>
              </a:rPr>
              <a:t>2</a:t>
            </a:r>
            <a:endParaRPr lang="en-US" altLang="en-US" sz="4400" b="1" dirty="0">
              <a:solidFill>
                <a:srgbClr val="287ED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可视二维码九宫格技术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77872" y="1519598"/>
            <a:ext cx="3057525" cy="3009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1493" y="1491023"/>
            <a:ext cx="3124200" cy="3038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65888" y="5198490"/>
            <a:ext cx="2954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使用线性插值方法，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对中间元素进行替换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639150" y="2801559"/>
            <a:ext cx="512618" cy="5914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98993" y="403073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>
            <a:stCxn id="18" idx="7"/>
          </p:cNvCxnSpPr>
          <p:nvPr/>
        </p:nvCxnSpPr>
        <p:spPr>
          <a:xfrm flipV="1">
            <a:off x="2352690" y="4836923"/>
            <a:ext cx="1295905" cy="151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联系 17"/>
          <p:cNvSpPr/>
          <p:nvPr/>
        </p:nvSpPr>
        <p:spPr>
          <a:xfrm>
            <a:off x="2203392" y="6322567"/>
            <a:ext cx="174914" cy="174914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3534295" y="4749465"/>
            <a:ext cx="174914" cy="174914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流程图: 联系 21"/>
          <p:cNvSpPr/>
          <p:nvPr/>
        </p:nvSpPr>
        <p:spPr>
          <a:xfrm>
            <a:off x="3069983" y="5318114"/>
            <a:ext cx="174914" cy="17491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流程图: 联系 23"/>
          <p:cNvSpPr/>
          <p:nvPr/>
        </p:nvSpPr>
        <p:spPr>
          <a:xfrm>
            <a:off x="3534295" y="6322567"/>
            <a:ext cx="174914" cy="17491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24" idx="0"/>
            <a:endCxn id="19" idx="4"/>
          </p:cNvCxnSpPr>
          <p:nvPr/>
        </p:nvCxnSpPr>
        <p:spPr>
          <a:xfrm flipV="1">
            <a:off x="3621752" y="4924379"/>
            <a:ext cx="0" cy="1398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联系 24"/>
          <p:cNvSpPr/>
          <p:nvPr/>
        </p:nvSpPr>
        <p:spPr>
          <a:xfrm>
            <a:off x="3550913" y="5345170"/>
            <a:ext cx="174914" cy="174914"/>
          </a:xfrm>
          <a:prstGeom prst="flowChartConnecto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接连接符 28"/>
          <p:cNvCxnSpPr>
            <a:stCxn id="24" idx="2"/>
            <a:endCxn id="18" idx="6"/>
          </p:cNvCxnSpPr>
          <p:nvPr/>
        </p:nvCxnSpPr>
        <p:spPr>
          <a:xfrm flipH="1">
            <a:off x="2378306" y="6410024"/>
            <a:ext cx="1155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638370" y="4968424"/>
            <a:ext cx="31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3666964" y="57299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3091650" y="48869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2460819" y="562347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00120140530A99PPBG">
  <a:themeElements>
    <a:clrScheme name="自定义 424">
      <a:dk1>
        <a:srgbClr val="FFFFFF"/>
      </a:dk1>
      <a:lt1>
        <a:srgbClr val="FFFFFF"/>
      </a:lt1>
      <a:dk2>
        <a:srgbClr val="FFFFFF"/>
      </a:dk2>
      <a:lt2>
        <a:srgbClr val="5F5F5F"/>
      </a:lt2>
      <a:accent1>
        <a:srgbClr val="859DCD"/>
      </a:accent1>
      <a:accent2>
        <a:srgbClr val="71B8FF"/>
      </a:accent2>
      <a:accent3>
        <a:srgbClr val="75ABAC"/>
      </a:accent3>
      <a:accent4>
        <a:srgbClr val="AEB298"/>
      </a:accent4>
      <a:accent5>
        <a:srgbClr val="FF7575"/>
      </a:accent5>
      <a:accent6>
        <a:srgbClr val="FF2525"/>
      </a:accent6>
      <a:hlink>
        <a:srgbClr val="00B0F0"/>
      </a:hlink>
      <a:folHlink>
        <a:srgbClr val="AFB2B4"/>
      </a:folHlink>
    </a:clrScheme>
    <a:fontScheme name="自定义 2">
      <a:majorFont>
        <a:latin typeface="Baskerville Old Face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itchFamily="34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997</Words>
  <Application>Kingsoft Office WPP</Application>
  <PresentationFormat>全屏显示(4:3)</PresentationFormat>
  <Paragraphs>295</Paragraphs>
  <Slides>24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IMPCAS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K少楠</cp:lastModifiedBy>
  <cp:revision>243</cp:revision>
  <dcterms:created xsi:type="dcterms:W3CDTF">2013-10-11T12:50:00Z</dcterms:created>
  <dcterms:modified xsi:type="dcterms:W3CDTF">2015-12-26T10:44:20Z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